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274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5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hammed Adel" initials="MA" lastIdx="1" clrIdx="0">
    <p:extLst>
      <p:ext uri="{19B8F6BF-5375-455C-9EA6-DF929625EA0E}">
        <p15:presenceInfo xmlns:p15="http://schemas.microsoft.com/office/powerpoint/2012/main" userId="fe5bb571bb8f5f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387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10T23:17:06.509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C918-FC3C-4E19-BF91-A8521A9D29AB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49E2BA4-A3A9-4788-8E03-6516CB087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11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C918-FC3C-4E19-BF91-A8521A9D29AB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2BA4-A3A9-4788-8E03-6516CB087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26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C918-FC3C-4E19-BF91-A8521A9D29AB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2BA4-A3A9-4788-8E03-6516CB087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17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C918-FC3C-4E19-BF91-A8521A9D29AB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2BA4-A3A9-4788-8E03-6516CB087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73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44CC918-FC3C-4E19-BF91-A8521A9D29AB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49E2BA4-A3A9-4788-8E03-6516CB087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445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C918-FC3C-4E19-BF91-A8521A9D29AB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2BA4-A3A9-4788-8E03-6516CB087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88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C918-FC3C-4E19-BF91-A8521A9D29AB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2BA4-A3A9-4788-8E03-6516CB087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871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C918-FC3C-4E19-BF91-A8521A9D29AB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2BA4-A3A9-4788-8E03-6516CB087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67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C918-FC3C-4E19-BF91-A8521A9D29AB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2BA4-A3A9-4788-8E03-6516CB087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11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C918-FC3C-4E19-BF91-A8521A9D29AB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2BA4-A3A9-4788-8E03-6516CB087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39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C918-FC3C-4E19-BF91-A8521A9D29AB}" type="datetimeFigureOut">
              <a:rPr lang="en-GB" smtClean="0"/>
              <a:t>10/01/2022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E2BA4-A3A9-4788-8E03-6516CB087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94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44CC918-FC3C-4E19-BF91-A8521A9D29AB}" type="datetimeFigureOut">
              <a:rPr lang="en-GB" smtClean="0"/>
              <a:t>10/01/2022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49E2BA4-A3A9-4788-8E03-6516CB087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89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91" y="817510"/>
            <a:ext cx="10976857" cy="5354690"/>
          </a:xfrm>
        </p:spPr>
        <p:txBody>
          <a:bodyPr>
            <a:normAutofit/>
          </a:bodyPr>
          <a:lstStyle/>
          <a:p>
            <a:r>
              <a:rPr lang="en-GB" dirty="0"/>
              <a:t>55 years old female presented to us with SOB at rest, chest pain on minimal exertion </a:t>
            </a:r>
            <a:r>
              <a:rPr lang="en-GB" dirty="0" err="1"/>
              <a:t>sheis</a:t>
            </a:r>
            <a:r>
              <a:rPr lang="en-GB" dirty="0"/>
              <a:t> known case of HTN  was diagnosed with heart failure with reduced ejection fraction for 1 year ago and recurrent hospital admission </a:t>
            </a:r>
            <a:r>
              <a:rPr lang="en-GB" dirty="0" smtClean="0"/>
              <a:t> And </a:t>
            </a:r>
            <a:r>
              <a:rPr lang="en-GB" dirty="0"/>
              <a:t>on this admission she was admitted as a case of pulmonary oedema </a:t>
            </a:r>
          </a:p>
          <a:p>
            <a:r>
              <a:rPr lang="en-GB" dirty="0"/>
              <a:t>On examination </a:t>
            </a:r>
          </a:p>
          <a:p>
            <a:r>
              <a:rPr lang="en-GB" dirty="0"/>
              <a:t>Patient was middle age lying flat </a:t>
            </a:r>
          </a:p>
          <a:p>
            <a:r>
              <a:rPr lang="en-GB" dirty="0"/>
              <a:t>Mildly </a:t>
            </a:r>
            <a:r>
              <a:rPr lang="en-GB" dirty="0" err="1"/>
              <a:t>dyspnic</a:t>
            </a:r>
            <a:r>
              <a:rPr lang="en-GB" dirty="0"/>
              <a:t> </a:t>
            </a:r>
          </a:p>
          <a:p>
            <a:r>
              <a:rPr lang="en-GB" dirty="0"/>
              <a:t>Pulse rate 70 bpm </a:t>
            </a:r>
          </a:p>
          <a:p>
            <a:r>
              <a:rPr lang="en-GB" dirty="0"/>
              <a:t>Blood pressure 150/90 </a:t>
            </a:r>
            <a:r>
              <a:rPr lang="en-GB" dirty="0" err="1"/>
              <a:t>mmhg</a:t>
            </a:r>
            <a:endParaRPr lang="en-GB" dirty="0"/>
          </a:p>
          <a:p>
            <a:r>
              <a:rPr lang="en-GB" dirty="0"/>
              <a:t>Cardiac examination heaving apex beat </a:t>
            </a:r>
          </a:p>
          <a:p>
            <a:r>
              <a:rPr lang="en-GB" dirty="0"/>
              <a:t>Ejection systolic </a:t>
            </a:r>
            <a:r>
              <a:rPr lang="en-GB" dirty="0" err="1"/>
              <a:t>murmer</a:t>
            </a:r>
            <a:r>
              <a:rPr lang="en-GB" dirty="0"/>
              <a:t> at LLSB</a:t>
            </a:r>
          </a:p>
          <a:p>
            <a:r>
              <a:rPr lang="en-GB" dirty="0"/>
              <a:t>Positive  family history of cardiac disease </a:t>
            </a:r>
          </a:p>
          <a:p>
            <a:r>
              <a:rPr lang="en-GB" dirty="0"/>
              <a:t>ECG voltage LVH and non specific ST T changes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915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662529"/>
            <a:ext cx="10917589" cy="5514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accent1"/>
                </a:solidFill>
              </a:rPr>
              <a:t>ECG features of HCM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ventricular hypertrophy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with increased precordial voltages and non-specific ST segment and T-wave abnormalities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Deep, narrow (“dagger-like”) Q waves in lateral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V5-6) +/- </a:t>
            </a:r>
            <a:r>
              <a:rPr lang="en-GB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inferior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(II, III,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aVF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leads</a:t>
            </a:r>
          </a:p>
          <a:p>
            <a:pPr marL="0" indent="0">
              <a:buNone/>
            </a:pPr>
            <a:r>
              <a:rPr lang="en-GB" dirty="0"/>
              <a:t>Other </a:t>
            </a:r>
            <a:r>
              <a:rPr lang="en-GB" b="1" dirty="0"/>
              <a:t>associated features</a:t>
            </a:r>
            <a:r>
              <a:rPr lang="en-GB" dirty="0"/>
              <a:t> may include:</a:t>
            </a:r>
          </a:p>
          <a:p>
            <a:r>
              <a:rPr lang="en-GB" dirty="0"/>
              <a:t>Left atrial </a:t>
            </a:r>
            <a:r>
              <a:rPr lang="en-GB" dirty="0" smtClean="0"/>
              <a:t>enlargement(“</a:t>
            </a:r>
            <a:r>
              <a:rPr lang="en-GB" dirty="0"/>
              <a:t>P </a:t>
            </a:r>
            <a:r>
              <a:rPr lang="en-GB" dirty="0" err="1"/>
              <a:t>mitrale</a:t>
            </a:r>
            <a:r>
              <a:rPr lang="en-GB" dirty="0"/>
              <a:t>”) — left ventricular diastolic dysfunction may lead to compensatory left atrial </a:t>
            </a:r>
            <a:r>
              <a:rPr lang="en-GB" dirty="0" err="1"/>
              <a:t>hyertrophy</a:t>
            </a:r>
            <a:endParaRPr lang="en-GB" dirty="0"/>
          </a:p>
          <a:p>
            <a:r>
              <a:rPr lang="en-GB" dirty="0"/>
              <a:t>Signs of WPW (short PR, delta wave) — ECG features of Wolff-Parkinson-White (WPW) were seen in 33% of patients with HCM in one study, and at least one genetic mutation has been identified that is associated with both conditions</a:t>
            </a:r>
          </a:p>
          <a:p>
            <a:r>
              <a:rPr lang="en-GB" dirty="0"/>
              <a:t>Dysrhythmias: atrial fibrillation and supraventricular </a:t>
            </a:r>
            <a:r>
              <a:rPr lang="en-GB" dirty="0" err="1" smtClean="0"/>
              <a:t>tachycardias</a:t>
            </a:r>
            <a:r>
              <a:rPr lang="en-GB" dirty="0" smtClean="0"/>
              <a:t> are </a:t>
            </a:r>
            <a:r>
              <a:rPr lang="en-GB" dirty="0"/>
              <a:t>common; PACs, PVCs, VT</a:t>
            </a:r>
          </a:p>
          <a:p>
            <a:r>
              <a:rPr lang="en-GB" dirty="0"/>
              <a:t>Giant precordial T-wave inversions in apical HCM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0586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891" y="1303390"/>
            <a:ext cx="7845002" cy="4051300"/>
          </a:xfrm>
        </p:spPr>
      </p:pic>
    </p:spTree>
    <p:extLst>
      <p:ext uri="{BB962C8B-B14F-4D97-AF65-F5344CB8AC3E}">
        <p14:creationId xmlns:p14="http://schemas.microsoft.com/office/powerpoint/2010/main" val="1235736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accent1"/>
                </a:solidFill>
              </a:rPr>
              <a:t>Echo features: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systolic motion of anterior leaflet of the mitral valve 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LVH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Left atrial enlargement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Diastolic dysfunction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ventricular chamber size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Septal wall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hypertropthy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Partial closure of the aortic valve in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midsystole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23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39" y="502738"/>
            <a:ext cx="7501746" cy="5669462"/>
          </a:xfrm>
        </p:spPr>
      </p:pic>
    </p:spTree>
    <p:extLst>
      <p:ext uri="{BB962C8B-B14F-4D97-AF65-F5344CB8AC3E}">
        <p14:creationId xmlns:p14="http://schemas.microsoft.com/office/powerpoint/2010/main" val="2891370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140" y="752003"/>
            <a:ext cx="6604274" cy="5327100"/>
          </a:xfrm>
        </p:spPr>
      </p:pic>
    </p:spTree>
    <p:extLst>
      <p:ext uri="{BB962C8B-B14F-4D97-AF65-F5344CB8AC3E}">
        <p14:creationId xmlns:p14="http://schemas.microsoft.com/office/powerpoint/2010/main" val="137179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23" y="997084"/>
            <a:ext cx="6163075" cy="5216234"/>
          </a:xfrm>
        </p:spPr>
      </p:pic>
    </p:spTree>
    <p:extLst>
      <p:ext uri="{BB962C8B-B14F-4D97-AF65-F5344CB8AC3E}">
        <p14:creationId xmlns:p14="http://schemas.microsoft.com/office/powerpoint/2010/main" val="3044063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945" y="3510686"/>
            <a:ext cx="3416224" cy="19360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chemeClr val="accent1"/>
                </a:solidFill>
              </a:rPr>
              <a:t>Endocarditis </a:t>
            </a:r>
          </a:p>
          <a:p>
            <a:r>
              <a:rPr lang="en-GB" sz="2400" dirty="0" smtClean="0"/>
              <a:t>only 3-4% develop endocarditis </a:t>
            </a:r>
          </a:p>
          <a:p>
            <a:r>
              <a:rPr lang="en-GB" sz="2400" dirty="0" smtClean="0"/>
              <a:t>Usually mitral valve effected</a:t>
            </a:r>
            <a:endParaRPr lang="en-GB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86567" y="1277168"/>
            <a:ext cx="3416224" cy="19360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solidFill>
                  <a:schemeClr val="accent1"/>
                </a:solidFill>
              </a:rPr>
              <a:t>Heart failure </a:t>
            </a:r>
          </a:p>
          <a:p>
            <a:r>
              <a:rPr lang="en-GB" sz="2400" dirty="0" smtClean="0"/>
              <a:t>Only 15% develop NYHA3 systolic failure</a:t>
            </a:r>
          </a:p>
          <a:p>
            <a:r>
              <a:rPr lang="en-GB" sz="2400" dirty="0" smtClean="0"/>
              <a:t>Only 3% develop end stage systolic heart failure</a:t>
            </a:r>
            <a:endParaRPr lang="en-GB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72475" y="3510686"/>
            <a:ext cx="3416224" cy="1936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schemeClr val="accent1"/>
                </a:solidFill>
              </a:rPr>
              <a:t>Autonomic dysfunction  </a:t>
            </a:r>
          </a:p>
          <a:p>
            <a:r>
              <a:rPr lang="en-GB" sz="2400" dirty="0" smtClean="0"/>
              <a:t>develop in 25% of patients</a:t>
            </a:r>
          </a:p>
          <a:p>
            <a:r>
              <a:rPr lang="en-GB" sz="2400" dirty="0" smtClean="0"/>
              <a:t>Poor prognosis</a:t>
            </a:r>
          </a:p>
          <a:p>
            <a:endParaRPr lang="en-GB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076429" y="1429567"/>
            <a:ext cx="3416224" cy="19360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>
                <a:solidFill>
                  <a:schemeClr val="accent1"/>
                </a:solidFill>
              </a:rPr>
              <a:t>Atrial fibrillation </a:t>
            </a:r>
          </a:p>
          <a:p>
            <a:r>
              <a:rPr lang="en-GB" sz="2400" dirty="0" smtClean="0"/>
              <a:t>Develop in 30% in elder patient</a:t>
            </a:r>
          </a:p>
          <a:p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420609" y="381503"/>
            <a:ext cx="4008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</a:rPr>
              <a:t>Natural history</a:t>
            </a:r>
          </a:p>
        </p:txBody>
      </p:sp>
    </p:spTree>
    <p:extLst>
      <p:ext uri="{BB962C8B-B14F-4D97-AF65-F5344CB8AC3E}">
        <p14:creationId xmlns:p14="http://schemas.microsoft.com/office/powerpoint/2010/main" val="3910898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Evaluation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Family screen </a:t>
            </a:r>
          </a:p>
          <a:p>
            <a:r>
              <a:rPr lang="en-GB" dirty="0" err="1" smtClean="0"/>
              <a:t>Holter</a:t>
            </a:r>
            <a:r>
              <a:rPr lang="en-GB" dirty="0" smtClean="0"/>
              <a:t> monitor </a:t>
            </a:r>
          </a:p>
          <a:p>
            <a:r>
              <a:rPr lang="en-GB" dirty="0" smtClean="0"/>
              <a:t>Exercise test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6174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370" y="1495740"/>
            <a:ext cx="9452906" cy="3855980"/>
          </a:xfrm>
        </p:spPr>
      </p:pic>
      <p:sp>
        <p:nvSpPr>
          <p:cNvPr id="5" name="Rectangle 4"/>
          <p:cNvSpPr/>
          <p:nvPr/>
        </p:nvSpPr>
        <p:spPr>
          <a:xfrm>
            <a:off x="1389963" y="157523"/>
            <a:ext cx="3707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Risk factor 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981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1" y="1050099"/>
            <a:ext cx="10857742" cy="5479887"/>
          </a:xfrm>
        </p:spPr>
      </p:pic>
    </p:spTree>
    <p:extLst>
      <p:ext uri="{BB962C8B-B14F-4D97-AF65-F5344CB8AC3E}">
        <p14:creationId xmlns:p14="http://schemas.microsoft.com/office/powerpoint/2010/main" val="995583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6387" y="2077157"/>
            <a:ext cx="1049449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Hypertrophic cardiomyopathies</a:t>
            </a:r>
            <a:endParaRPr lang="en-US" sz="48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0825" y="4911191"/>
            <a:ext cx="6163867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Dr. </a:t>
            </a:r>
            <a:r>
              <a:rPr lang="en-US" sz="44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Mohammed </a:t>
            </a:r>
            <a:r>
              <a:rPr lang="en-US" sz="4400" b="1" dirty="0" err="1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adel</a:t>
            </a:r>
            <a:r>
              <a:rPr lang="en-US" sz="44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en-US" sz="2800" b="1" cap="none" spc="0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F.I.B.M.C – </a:t>
            </a:r>
            <a:r>
              <a:rPr lang="en-US" sz="2800" b="1" cap="none" spc="0" dirty="0" err="1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M.B.Ch.C</a:t>
            </a:r>
            <a:endParaRPr lang="en-US" sz="2800" b="1" cap="none" spc="0" dirty="0" smtClean="0">
              <a:ln w="13462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US" sz="20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University of Basra- Al </a:t>
            </a:r>
            <a:r>
              <a:rPr lang="en-US" sz="2000" b="1" dirty="0" err="1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zahraa</a:t>
            </a:r>
            <a:r>
              <a:rPr lang="en-US" sz="2000" b="1" dirty="0" smtClean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</a:rPr>
              <a:t> teaching hospital</a:t>
            </a:r>
            <a:endParaRPr lang="en-US" sz="2000" b="1" cap="none" spc="0" dirty="0">
              <a:ln w="13462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4021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accent1"/>
                </a:solidFill>
              </a:rPr>
              <a:t>Thank you</a:t>
            </a:r>
            <a:endParaRPr lang="en-GB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06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054" y="651578"/>
            <a:ext cx="10516056" cy="5098300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Hypertrophic cardiomyopathy (HCM) is a genetically determined heart muscle disease most often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caused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mutations in one of several sarcomere genes that encode components of the contractile apparatus. 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HCM is characterized by left ventricular hypertrophy (LVH) of various morphologies, with a wide array of clinical manifestations and hemodynamic abnormalities </a:t>
            </a:r>
            <a:r>
              <a:rPr lang="en-GB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</a:t>
            </a:r>
            <a:r>
              <a:rPr lang="en-GB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part upon the site and extent of cardiac hypertrophy, patients with HCM can develop one or more of the following abnormalities: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LV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outflow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obstruction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Diastolic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dysfunction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Myocardial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ischemia</a:t>
            </a:r>
          </a:p>
          <a:p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Mitral regurgitation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broad terms, the symptoms related to HCM can be categorized as those related to heart failure (HF), chest pain, or arrhythmias. For the majority of patients with HCM,</a:t>
            </a:r>
          </a:p>
          <a:p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3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44" y="538951"/>
            <a:ext cx="10076567" cy="5645360"/>
          </a:xfrm>
        </p:spPr>
      </p:pic>
    </p:spTree>
    <p:extLst>
      <p:ext uri="{BB962C8B-B14F-4D97-AF65-F5344CB8AC3E}">
        <p14:creationId xmlns:p14="http://schemas.microsoft.com/office/powerpoint/2010/main" val="276877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accent1"/>
                </a:solidFill>
              </a:rPr>
              <a:t>Pathophysiological changes in HOCM:</a:t>
            </a:r>
          </a:p>
          <a:p>
            <a:r>
              <a:rPr lang="en-GB" sz="2400" dirty="0" smtClean="0"/>
              <a:t>Increase intraventricular pressure</a:t>
            </a:r>
          </a:p>
          <a:p>
            <a:r>
              <a:rPr lang="en-GB" sz="2400" dirty="0" smtClean="0"/>
              <a:t>Prolong ventricular relaxation</a:t>
            </a:r>
          </a:p>
          <a:p>
            <a:r>
              <a:rPr lang="en-GB" sz="2400" dirty="0" smtClean="0"/>
              <a:t>Increase myocardial wall stress</a:t>
            </a:r>
          </a:p>
          <a:p>
            <a:r>
              <a:rPr lang="en-GB" sz="2400" dirty="0" smtClean="0"/>
              <a:t>Increase oxygen demand</a:t>
            </a:r>
          </a:p>
          <a:p>
            <a:r>
              <a:rPr lang="en-GB" sz="2400" dirty="0" smtClean="0"/>
              <a:t>Decrease LVOT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53035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Clinical presentation: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Dyspnoea (90%), orthopnoea and PND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Palpitation 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CHF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Angina (70-80%)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Syncope and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presyncpe</a:t>
            </a:r>
            <a:endParaRPr lang="en-GB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Sudden cardiac can be the first clinical manifestation </a:t>
            </a:r>
          </a:p>
        </p:txBody>
      </p:sp>
    </p:spTree>
    <p:extLst>
      <p:ext uri="{BB962C8B-B14F-4D97-AF65-F5344CB8AC3E}">
        <p14:creationId xmlns:p14="http://schemas.microsoft.com/office/powerpoint/2010/main" val="3129330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772" y="448987"/>
            <a:ext cx="11080028" cy="57279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examination: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Carotid pulse (bifid 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JVP (prominent a wave 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Apical beat ( double or triple)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Heart sound: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 normal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S2 usually split (reverse )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S3 indicate late stage 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S4 usually due hypertrophy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Murmer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Medium pitch crescendo decrescendo LLSB and apex radiate to suprasternal notch.</a:t>
            </a:r>
          </a:p>
          <a:p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 with MR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133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73" y="2120900"/>
            <a:ext cx="5245404" cy="4051300"/>
          </a:xfrm>
        </p:spPr>
      </p:pic>
      <p:sp>
        <p:nvSpPr>
          <p:cNvPr id="5" name="TextBox 4"/>
          <p:cNvSpPr txBox="1"/>
          <p:nvPr/>
        </p:nvSpPr>
        <p:spPr>
          <a:xfrm>
            <a:off x="717284" y="219018"/>
            <a:ext cx="1025004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/>
                </a:solidFill>
              </a:rPr>
              <a:t>Dynamic maneuverer:</a:t>
            </a:r>
          </a:p>
          <a:p>
            <a:r>
              <a:rPr lang="en-GB" sz="2400" dirty="0" smtClean="0"/>
              <a:t>Murmur intensity increase with decrease preload (Valsalva, standing )</a:t>
            </a:r>
          </a:p>
          <a:p>
            <a:r>
              <a:rPr lang="en-GB" sz="2400" dirty="0" smtClean="0"/>
              <a:t>Murmur intensity decrease with increase preload (squatting , hand grip)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8009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accent1"/>
                </a:solidFill>
              </a:rPr>
              <a:t>Diagnosis:</a:t>
            </a:r>
          </a:p>
          <a:p>
            <a:r>
              <a:rPr lang="en-GB" dirty="0" smtClean="0"/>
              <a:t>ECG </a:t>
            </a:r>
          </a:p>
          <a:p>
            <a:r>
              <a:rPr lang="en-GB" dirty="0" smtClean="0"/>
              <a:t>Echocardiography </a:t>
            </a:r>
          </a:p>
          <a:p>
            <a:r>
              <a:rPr lang="en-GB" dirty="0" err="1" smtClean="0"/>
              <a:t>Cathetarization</a:t>
            </a:r>
            <a:endParaRPr lang="en-GB" dirty="0" smtClean="0"/>
          </a:p>
          <a:p>
            <a:r>
              <a:rPr lang="en-GB" dirty="0" smtClean="0"/>
              <a:t>Cardiac imaging</a:t>
            </a:r>
          </a:p>
        </p:txBody>
      </p:sp>
    </p:spTree>
    <p:extLst>
      <p:ext uri="{BB962C8B-B14F-4D97-AF65-F5344CB8AC3E}">
        <p14:creationId xmlns:p14="http://schemas.microsoft.com/office/powerpoint/2010/main" val="39266234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110</TotalTime>
  <Words>381</Words>
  <Application>Microsoft Office PowerPoint</Application>
  <PresentationFormat>Widescreen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Rockwell</vt:lpstr>
      <vt:lpstr>Rockwell Condensed</vt:lpstr>
      <vt:lpstr>Times New Roman</vt:lpstr>
      <vt:lpstr>Wingdings</vt:lpstr>
      <vt:lpstr>Wood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Echo features:</vt:lpstr>
      <vt:lpstr>PowerPoint Presentation</vt:lpstr>
      <vt:lpstr>PowerPoint Presentation</vt:lpstr>
      <vt:lpstr>PowerPoint Presentation</vt:lpstr>
      <vt:lpstr>PowerPoint Presentation</vt:lpstr>
      <vt:lpstr>Evaluation: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Mohammed Adel</dc:creator>
  <cp:lastModifiedBy>Mohammed Adel</cp:lastModifiedBy>
  <cp:revision>11</cp:revision>
  <dcterms:created xsi:type="dcterms:W3CDTF">2022-01-10T18:53:07Z</dcterms:created>
  <dcterms:modified xsi:type="dcterms:W3CDTF">2022-01-10T20:43:22Z</dcterms:modified>
</cp:coreProperties>
</file>